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Outfit"/>
      <p:regular r:id="rId38"/>
      <p:bold r:id="rId39"/>
    </p:embeddedFont>
    <p:embeddedFont>
      <p:font typeface="Outfit Medium"/>
      <p:regular r:id="rId40"/>
      <p:bold r:id="rId41"/>
    </p:embeddedFont>
    <p:embeddedFont>
      <p:font typeface="DM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utfitMedium-regular.fntdata"/><Relationship Id="rId20" Type="http://schemas.openxmlformats.org/officeDocument/2006/relationships/slide" Target="slides/slide15.xml"/><Relationship Id="rId42" Type="http://schemas.openxmlformats.org/officeDocument/2006/relationships/font" Target="fonts/DMSans-regular.fntdata"/><Relationship Id="rId41" Type="http://schemas.openxmlformats.org/officeDocument/2006/relationships/font" Target="fonts/OutfitMedium-bold.fntdata"/><Relationship Id="rId22" Type="http://schemas.openxmlformats.org/officeDocument/2006/relationships/slide" Target="slides/slide17.xml"/><Relationship Id="rId44" Type="http://schemas.openxmlformats.org/officeDocument/2006/relationships/font" Target="fonts/DMSans-italic.fntdata"/><Relationship Id="rId21" Type="http://schemas.openxmlformats.org/officeDocument/2006/relationships/slide" Target="slides/slide16.xml"/><Relationship Id="rId43" Type="http://schemas.openxmlformats.org/officeDocument/2006/relationships/font" Target="fonts/DM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DM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utfit-bold.fntdata"/><Relationship Id="rId16" Type="http://schemas.openxmlformats.org/officeDocument/2006/relationships/slide" Target="slides/slide11.xml"/><Relationship Id="rId38" Type="http://schemas.openxmlformats.org/officeDocument/2006/relationships/font" Target="fonts/Outfi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bfefe72b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8bfefe72b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8bfefe72b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8bfefe72b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for each side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bfefe72b3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8bfefe72b3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for each phase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9c4d67cdb5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9c4d67cdb5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9c4d67cdb5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9c4d67cdb5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9c4d67cdb5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9c4d67cdb5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for each phase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9c4d67cdb5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9c4d67cdb5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for each phase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9c4d67cdb5_1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9c4d67cdb5_1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9c4d67cdb5_2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9c4d67cdb5_2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for each phase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953e11610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953e11610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for each phase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9c4d67cdb5_2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9c4d67cdb5_2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for each phase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9c4d67cdb5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9c4d67cdb5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c4d67cdb5_2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9c4d67cdb5_2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for each phase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9c4d67cdb5_2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9c4d67cdb5_2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for each phase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9c4d67cdb5_1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9c4d67cdb5_1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for each phase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9c4d67cdb5_2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9c4d67cdb5_2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9c4d67cdb5_1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9c4d67cdb5_1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953e11610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953e11610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for each phase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9c4d67cdb5_1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9c4d67cdb5_1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Dynamics for each phase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9c4d67cdb5_1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9c4d67cdb5_1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9c4d67cdb5_1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9c4d67cdb5_1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9c4d67cdb5_1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9c4d67cdb5_1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bfefe72b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8bfefe72b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Bold for titles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8bfefe72b3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8bfefe72b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sets of slides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8bfefe72b3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8bfefe72b3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8bfefe72b3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8bfefe72b3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9c4d67cdb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9c4d67cdb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Bold for titles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8bfefe72b3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8bfefe72b3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9c4d67cdb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9c4d67cdb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8bfefe72b3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8bfefe72b3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9c4d67cdb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9c4d67cdb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9c4d67cdb5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9c4d67cdb5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hasCustomPrompt="1" type="title"/>
          </p:nvPr>
        </p:nvSpPr>
        <p:spPr>
          <a:xfrm>
            <a:off x="713225" y="1774100"/>
            <a:ext cx="4676100" cy="10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/>
          <p:nvPr>
            <p:ph idx="1" type="subTitle"/>
          </p:nvPr>
        </p:nvSpPr>
        <p:spPr>
          <a:xfrm>
            <a:off x="713225" y="2872275"/>
            <a:ext cx="4676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3"/>
          <p:cNvGrpSpPr/>
          <p:nvPr/>
        </p:nvGrpSpPr>
        <p:grpSpPr>
          <a:xfrm>
            <a:off x="-417711" y="-428628"/>
            <a:ext cx="9979385" cy="6000759"/>
            <a:chOff x="-417711" y="-428628"/>
            <a:chExt cx="9979385" cy="6000759"/>
          </a:xfrm>
        </p:grpSpPr>
        <p:sp>
          <p:nvSpPr>
            <p:cNvPr id="70" name="Google Shape;70;p13"/>
            <p:cNvSpPr/>
            <p:nvPr/>
          </p:nvSpPr>
          <p:spPr>
            <a:xfrm>
              <a:off x="421002" y="-428628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884277" y="-428628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430764" y="554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430764" y="74622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125486" y="554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-125486" y="74622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417711" y="46040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22964" y="46040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4" type="subTitle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8" type="title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15" type="title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6" type="subTitle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7" type="subTitle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8" type="subTitle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9" type="subTitle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0" type="subTitle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1" type="subTitle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99" name="Google Shape;99;p14"/>
            <p:cNvSpPr/>
            <p:nvPr/>
          </p:nvSpPr>
          <p:spPr>
            <a:xfrm>
              <a:off x="-247298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9354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 flipH="1" rot="10800000">
              <a:off x="29354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4"/>
          <p:cNvSpPr txBox="1"/>
          <p:nvPr>
            <p:ph type="title"/>
          </p:nvPr>
        </p:nvSpPr>
        <p:spPr>
          <a:xfrm>
            <a:off x="1226425" y="3229500"/>
            <a:ext cx="66912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14"/>
          <p:cNvSpPr txBox="1"/>
          <p:nvPr>
            <p:ph idx="1" type="subTitle"/>
          </p:nvPr>
        </p:nvSpPr>
        <p:spPr>
          <a:xfrm>
            <a:off x="1226413" y="1366200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111" name="Google Shape;111;p15"/>
            <p:cNvSpPr/>
            <p:nvPr/>
          </p:nvSpPr>
          <p:spPr>
            <a:xfrm>
              <a:off x="-125473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-535133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flipH="1" rot="10800000">
              <a:off x="-528348" y="-378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 rot="10800000">
              <a:off x="-125483" y="4190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122" name="Google Shape;122;p16"/>
            <p:cNvSpPr/>
            <p:nvPr/>
          </p:nvSpPr>
          <p:spPr>
            <a:xfrm>
              <a:off x="-125573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-125583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 flipH="1" rot="10800000">
              <a:off x="346967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8430777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8430767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-548808" y="-584898"/>
            <a:ext cx="10241610" cy="6168779"/>
            <a:chOff x="-548808" y="-584898"/>
            <a:chExt cx="10241610" cy="6168779"/>
          </a:xfrm>
        </p:grpSpPr>
        <p:sp>
          <p:nvSpPr>
            <p:cNvPr id="133" name="Google Shape;133;p17"/>
            <p:cNvSpPr/>
            <p:nvPr/>
          </p:nvSpPr>
          <p:spPr>
            <a:xfrm>
              <a:off x="293877" y="461576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 flipH="1" rot="10800000">
              <a:off x="-129123" y="449664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 flipH="1" rot="10800000">
              <a:off x="-548808" y="449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185192" y="-584898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rot="10800000">
              <a:off x="8434407" y="449664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10800000">
              <a:off x="8854092" y="449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 flipH="1">
              <a:off x="8120092" y="-584898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4" name="Google Shape;144;p18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145" name="Google Shape;145;p18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146" name="Google Shape;146;p18"/>
              <p:cNvSpPr/>
              <p:nvPr/>
            </p:nvSpPr>
            <p:spPr>
              <a:xfrm flipH="1" rot="10800000">
                <a:off x="-266661" y="2900252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8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" name="Google Shape;153;p18"/>
            <p:cNvSpPr/>
            <p:nvPr/>
          </p:nvSpPr>
          <p:spPr>
            <a:xfrm flipH="1" rot="10800000">
              <a:off x="293867" y="47973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720000" y="1270313"/>
            <a:ext cx="3777300" cy="17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" type="subTitle"/>
          </p:nvPr>
        </p:nvSpPr>
        <p:spPr>
          <a:xfrm>
            <a:off x="720000" y="2979813"/>
            <a:ext cx="37773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/>
          <p:nvPr>
            <p:ph idx="2" type="pic"/>
          </p:nvPr>
        </p:nvSpPr>
        <p:spPr>
          <a:xfrm>
            <a:off x="5121925" y="1060325"/>
            <a:ext cx="3109200" cy="3109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58" name="Google Shape;158;p19"/>
          <p:cNvGrpSpPr/>
          <p:nvPr/>
        </p:nvGrpSpPr>
        <p:grpSpPr>
          <a:xfrm>
            <a:off x="-125483" y="-503840"/>
            <a:ext cx="9414570" cy="6116288"/>
            <a:chOff x="-125483" y="-503840"/>
            <a:chExt cx="9414570" cy="6116288"/>
          </a:xfrm>
        </p:grpSpPr>
        <p:sp>
          <p:nvSpPr>
            <p:cNvPr id="159" name="Google Shape;159;p19"/>
            <p:cNvSpPr/>
            <p:nvPr/>
          </p:nvSpPr>
          <p:spPr>
            <a:xfrm flipH="1">
              <a:off x="8430777" y="46443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 flipH="1" rot="10800000">
              <a:off x="-125483" y="-4286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 flipH="1">
              <a:off x="7770717" y="-50384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 rot="10800000">
              <a:off x="8450367" y="25137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rot="10800000">
              <a:off x="8450377" y="-24444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0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66" name="Google Shape;166;p20"/>
            <p:cNvSpPr/>
            <p:nvPr/>
          </p:nvSpPr>
          <p:spPr>
            <a:xfrm>
              <a:off x="-125473" y="44532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 flipH="1" rot="10800000">
              <a:off x="29354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 rot="10800000">
              <a:off x="8430767" y="-4042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-125483" y="39965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8430767" y="46839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0"/>
          <p:cNvSpPr txBox="1"/>
          <p:nvPr>
            <p:ph type="title"/>
          </p:nvPr>
        </p:nvSpPr>
        <p:spPr>
          <a:xfrm>
            <a:off x="720000" y="1637550"/>
            <a:ext cx="35979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720000" y="2700750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3225" y="1468350"/>
            <a:ext cx="12642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1"/>
          <p:cNvGrpSpPr/>
          <p:nvPr/>
        </p:nvGrpSpPr>
        <p:grpSpPr>
          <a:xfrm flipH="1"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78" name="Google Shape;178;p21"/>
            <p:cNvSpPr/>
            <p:nvPr/>
          </p:nvSpPr>
          <p:spPr>
            <a:xfrm>
              <a:off x="-125473" y="44532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 flipH="1" rot="10800000">
              <a:off x="29354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 rot="10800000">
              <a:off x="8430767" y="-4042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-125483" y="39965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8430767" y="46839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1"/>
          <p:cNvSpPr txBox="1"/>
          <p:nvPr>
            <p:ph type="title"/>
          </p:nvPr>
        </p:nvSpPr>
        <p:spPr>
          <a:xfrm>
            <a:off x="4837200" y="1796350"/>
            <a:ext cx="35934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1" type="subTitle"/>
          </p:nvPr>
        </p:nvSpPr>
        <p:spPr>
          <a:xfrm>
            <a:off x="4837375" y="2441150"/>
            <a:ext cx="3593400" cy="90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720000" y="1215742"/>
            <a:ext cx="77040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1" name="Google Shape;191;p22"/>
          <p:cNvGrpSpPr/>
          <p:nvPr/>
        </p:nvGrpSpPr>
        <p:grpSpPr>
          <a:xfrm>
            <a:off x="7961302" y="-523090"/>
            <a:ext cx="1379550" cy="6300263"/>
            <a:chOff x="8011752" y="-623940"/>
            <a:chExt cx="1379550" cy="6300263"/>
          </a:xfrm>
        </p:grpSpPr>
        <p:sp>
          <p:nvSpPr>
            <p:cNvPr id="192" name="Google Shape;192;p22"/>
            <p:cNvSpPr/>
            <p:nvPr/>
          </p:nvSpPr>
          <p:spPr>
            <a:xfrm flipH="1">
              <a:off x="8552592" y="453176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 flipH="1">
              <a:off x="8011752" y="47082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 rot="10800000">
              <a:off x="8552592" y="-521898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 rot="10800000">
              <a:off x="8011752" y="-62394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3"/>
          <p:cNvGrpSpPr/>
          <p:nvPr/>
        </p:nvGrpSpPr>
        <p:grpSpPr>
          <a:xfrm>
            <a:off x="-535133" y="-37823"/>
            <a:ext cx="10207495" cy="5621696"/>
            <a:chOff x="-535133" y="-37823"/>
            <a:chExt cx="10207495" cy="5621696"/>
          </a:xfrm>
        </p:grpSpPr>
        <p:sp>
          <p:nvSpPr>
            <p:cNvPr id="198" name="Google Shape;198;p23"/>
            <p:cNvSpPr/>
            <p:nvPr/>
          </p:nvSpPr>
          <p:spPr>
            <a:xfrm>
              <a:off x="-125473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-535133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rot="10800000">
              <a:off x="8833642" y="-378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10800000">
              <a:off x="8430777" y="4190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4239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flipH="1">
              <a:off x="88336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 flipH="1" rot="10800000">
              <a:off x="-528348" y="-378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 flipH="1" rot="10800000">
              <a:off x="-125483" y="41907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720000" y="1215749"/>
            <a:ext cx="7704000" cy="31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4"/>
          <p:cNvGrpSpPr/>
          <p:nvPr/>
        </p:nvGrpSpPr>
        <p:grpSpPr>
          <a:xfrm>
            <a:off x="-310473" y="3500727"/>
            <a:ext cx="9764950" cy="2327954"/>
            <a:chOff x="-310473" y="3500727"/>
            <a:chExt cx="9764950" cy="2327954"/>
          </a:xfrm>
        </p:grpSpPr>
        <p:sp>
          <p:nvSpPr>
            <p:cNvPr id="210" name="Google Shape;210;p24"/>
            <p:cNvSpPr/>
            <p:nvPr/>
          </p:nvSpPr>
          <p:spPr>
            <a:xfrm flipH="1" rot="10800000">
              <a:off x="927364" y="46300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 flipH="1" rot="10800000">
              <a:off x="273054" y="486056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-310473" y="39963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-125483" y="35007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 flipH="1">
              <a:off x="8615767" y="39963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 flipH="1">
              <a:off x="8424002" y="35007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 rot="10800000">
              <a:off x="7377929" y="46300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 rot="10800000">
              <a:off x="8032239" y="486056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9" name="Google Shape;219;p24"/>
          <p:cNvSpPr txBox="1"/>
          <p:nvPr>
            <p:ph idx="1" type="subTitle"/>
          </p:nvPr>
        </p:nvSpPr>
        <p:spPr>
          <a:xfrm>
            <a:off x="4821081" y="2782975"/>
            <a:ext cx="28440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4"/>
          <p:cNvSpPr txBox="1"/>
          <p:nvPr>
            <p:ph idx="2" type="subTitle"/>
          </p:nvPr>
        </p:nvSpPr>
        <p:spPr>
          <a:xfrm>
            <a:off x="1478950" y="2782975"/>
            <a:ext cx="28440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4"/>
          <p:cNvSpPr txBox="1"/>
          <p:nvPr>
            <p:ph idx="3" type="subTitle"/>
          </p:nvPr>
        </p:nvSpPr>
        <p:spPr>
          <a:xfrm>
            <a:off x="1478950" y="2370625"/>
            <a:ext cx="2844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4" type="subTitle"/>
          </p:nvPr>
        </p:nvSpPr>
        <p:spPr>
          <a:xfrm>
            <a:off x="4821091" y="2370625"/>
            <a:ext cx="2844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5"/>
          <p:cNvGrpSpPr/>
          <p:nvPr/>
        </p:nvGrpSpPr>
        <p:grpSpPr>
          <a:xfrm>
            <a:off x="-655296" y="3436585"/>
            <a:ext cx="10454595" cy="2311221"/>
            <a:chOff x="-655296" y="3436585"/>
            <a:chExt cx="10454595" cy="2311221"/>
          </a:xfrm>
        </p:grpSpPr>
        <p:sp>
          <p:nvSpPr>
            <p:cNvPr id="225" name="Google Shape;225;p25"/>
            <p:cNvSpPr/>
            <p:nvPr/>
          </p:nvSpPr>
          <p:spPr>
            <a:xfrm flipH="1" rot="10800000">
              <a:off x="-136836" y="343658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83414" y="454091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 flipH="1" rot="10800000">
              <a:off x="-655296" y="390306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 rot="10800000">
              <a:off x="8442129" y="343658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 flipH="1">
              <a:off x="8121879" y="454091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 rot="10800000">
              <a:off x="8960589" y="390306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 rot="10800000">
              <a:off x="7718714" y="477968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 rot="10800000">
              <a:off x="586589" y="477968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25"/>
          <p:cNvSpPr txBox="1"/>
          <p:nvPr>
            <p:ph idx="1" type="subTitle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5"/>
          <p:cNvSpPr txBox="1"/>
          <p:nvPr>
            <p:ph idx="2" type="subTitle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6"/>
          <p:cNvGrpSpPr/>
          <p:nvPr/>
        </p:nvGrpSpPr>
        <p:grpSpPr>
          <a:xfrm>
            <a:off x="-512036" y="-358023"/>
            <a:ext cx="10169413" cy="5930154"/>
            <a:chOff x="-512036" y="-358023"/>
            <a:chExt cx="10169413" cy="5930154"/>
          </a:xfrm>
        </p:grpSpPr>
        <p:sp>
          <p:nvSpPr>
            <p:cNvPr id="238" name="Google Shape;238;p26"/>
            <p:cNvSpPr/>
            <p:nvPr/>
          </p:nvSpPr>
          <p:spPr>
            <a:xfrm flipH="1">
              <a:off x="8430767" y="40742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rot="10800000">
              <a:off x="8818667" y="182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rot="10800000">
              <a:off x="8011414" y="46040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flipH="1">
              <a:off x="8430777" y="-3580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-124136" y="40742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flipH="1" rot="10800000">
              <a:off x="-512036" y="182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 rot="10800000">
              <a:off x="295217" y="46040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-124133" y="-3580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7" name="Google Shape;247;p26"/>
          <p:cNvSpPr txBox="1"/>
          <p:nvPr>
            <p:ph idx="1" type="subTitle"/>
          </p:nvPr>
        </p:nvSpPr>
        <p:spPr>
          <a:xfrm>
            <a:off x="881225" y="2768751"/>
            <a:ext cx="2288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6"/>
          <p:cNvSpPr txBox="1"/>
          <p:nvPr>
            <p:ph idx="2" type="subTitle"/>
          </p:nvPr>
        </p:nvSpPr>
        <p:spPr>
          <a:xfrm>
            <a:off x="3427950" y="2768751"/>
            <a:ext cx="2288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3" type="subTitle"/>
          </p:nvPr>
        </p:nvSpPr>
        <p:spPr>
          <a:xfrm>
            <a:off x="5974700" y="2768751"/>
            <a:ext cx="2288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4" type="subTitle"/>
          </p:nvPr>
        </p:nvSpPr>
        <p:spPr>
          <a:xfrm>
            <a:off x="881225" y="2250275"/>
            <a:ext cx="22881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5" type="subTitle"/>
          </p:nvPr>
        </p:nvSpPr>
        <p:spPr>
          <a:xfrm>
            <a:off x="3427954" y="2250275"/>
            <a:ext cx="22881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2" name="Google Shape;252;p26"/>
          <p:cNvSpPr txBox="1"/>
          <p:nvPr>
            <p:ph idx="6" type="subTitle"/>
          </p:nvPr>
        </p:nvSpPr>
        <p:spPr>
          <a:xfrm>
            <a:off x="5974700" y="2250275"/>
            <a:ext cx="22881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7"/>
          <p:cNvGrpSpPr/>
          <p:nvPr/>
        </p:nvGrpSpPr>
        <p:grpSpPr>
          <a:xfrm>
            <a:off x="-519458" y="2674710"/>
            <a:ext cx="10224210" cy="2744938"/>
            <a:chOff x="-519458" y="2674710"/>
            <a:chExt cx="10224210" cy="2744938"/>
          </a:xfrm>
        </p:grpSpPr>
        <p:sp>
          <p:nvSpPr>
            <p:cNvPr id="255" name="Google Shape;255;p27"/>
            <p:cNvSpPr/>
            <p:nvPr/>
          </p:nvSpPr>
          <p:spPr>
            <a:xfrm flipH="1" rot="10800000">
              <a:off x="-118698" y="308477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 flipH="1" rot="10800000">
              <a:off x="-519458" y="26747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-519448" y="39557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21392" y="44515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 rot="10800000">
              <a:off x="8465282" y="308477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 rot="10800000">
              <a:off x="8866042" y="26747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 flipH="1">
              <a:off x="8866032" y="395571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 flipH="1">
              <a:off x="8325192" y="44515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1" type="subTitle"/>
          </p:nvPr>
        </p:nvSpPr>
        <p:spPr>
          <a:xfrm>
            <a:off x="1142950" y="2219063"/>
            <a:ext cx="32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>
            <p:ph idx="2" type="subTitle"/>
          </p:nvPr>
        </p:nvSpPr>
        <p:spPr>
          <a:xfrm>
            <a:off x="4749341" y="2219063"/>
            <a:ext cx="32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7"/>
          <p:cNvSpPr txBox="1"/>
          <p:nvPr>
            <p:ph idx="3" type="subTitle"/>
          </p:nvPr>
        </p:nvSpPr>
        <p:spPr>
          <a:xfrm>
            <a:off x="1142950" y="4010313"/>
            <a:ext cx="32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7"/>
          <p:cNvSpPr txBox="1"/>
          <p:nvPr>
            <p:ph idx="4" type="subTitle"/>
          </p:nvPr>
        </p:nvSpPr>
        <p:spPr>
          <a:xfrm>
            <a:off x="4749341" y="4010313"/>
            <a:ext cx="32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7"/>
          <p:cNvSpPr txBox="1"/>
          <p:nvPr>
            <p:ph idx="5" type="subTitle"/>
          </p:nvPr>
        </p:nvSpPr>
        <p:spPr>
          <a:xfrm>
            <a:off x="1142962" y="1860588"/>
            <a:ext cx="3251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9" name="Google Shape;269;p27"/>
          <p:cNvSpPr txBox="1"/>
          <p:nvPr>
            <p:ph idx="6" type="subTitle"/>
          </p:nvPr>
        </p:nvSpPr>
        <p:spPr>
          <a:xfrm>
            <a:off x="1142962" y="3651938"/>
            <a:ext cx="3251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0" name="Google Shape;270;p27"/>
          <p:cNvSpPr txBox="1"/>
          <p:nvPr>
            <p:ph idx="7" type="subTitle"/>
          </p:nvPr>
        </p:nvSpPr>
        <p:spPr>
          <a:xfrm>
            <a:off x="4749338" y="1860588"/>
            <a:ext cx="3251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8" type="subTitle"/>
          </p:nvPr>
        </p:nvSpPr>
        <p:spPr>
          <a:xfrm>
            <a:off x="4749338" y="3651938"/>
            <a:ext cx="3251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8"/>
          <p:cNvGrpSpPr/>
          <p:nvPr/>
        </p:nvGrpSpPr>
        <p:grpSpPr>
          <a:xfrm>
            <a:off x="-266473" y="3341397"/>
            <a:ext cx="9676960" cy="2321921"/>
            <a:chOff x="-266473" y="3341397"/>
            <a:chExt cx="9676960" cy="2321921"/>
          </a:xfrm>
        </p:grpSpPr>
        <p:sp>
          <p:nvSpPr>
            <p:cNvPr id="274" name="Google Shape;274;p28"/>
            <p:cNvSpPr/>
            <p:nvPr/>
          </p:nvSpPr>
          <p:spPr>
            <a:xfrm flipH="1">
              <a:off x="7441675" y="469519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863615" y="469519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 flipH="1" rot="10800000">
              <a:off x="-266473" y="40287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152867" y="45245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 flipH="1" rot="10800000">
              <a:off x="-151033" y="334139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 rot="10800000">
              <a:off x="8571777" y="402872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 flipH="1">
              <a:off x="8152437" y="45245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 rot="10800000">
              <a:off x="8456337" y="3341397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3" name="Google Shape;283;p28"/>
          <p:cNvSpPr txBox="1"/>
          <p:nvPr>
            <p:ph idx="1" type="subTitle"/>
          </p:nvPr>
        </p:nvSpPr>
        <p:spPr>
          <a:xfrm>
            <a:off x="968524" y="2235613"/>
            <a:ext cx="2266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8"/>
          <p:cNvSpPr txBox="1"/>
          <p:nvPr>
            <p:ph idx="2" type="subTitle"/>
          </p:nvPr>
        </p:nvSpPr>
        <p:spPr>
          <a:xfrm>
            <a:off x="3439063" y="2235613"/>
            <a:ext cx="226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8"/>
          <p:cNvSpPr txBox="1"/>
          <p:nvPr>
            <p:ph idx="3" type="subTitle"/>
          </p:nvPr>
        </p:nvSpPr>
        <p:spPr>
          <a:xfrm>
            <a:off x="968524" y="3967325"/>
            <a:ext cx="2266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8"/>
          <p:cNvSpPr txBox="1"/>
          <p:nvPr>
            <p:ph idx="4" type="subTitle"/>
          </p:nvPr>
        </p:nvSpPr>
        <p:spPr>
          <a:xfrm>
            <a:off x="3439063" y="3967325"/>
            <a:ext cx="226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8"/>
          <p:cNvSpPr txBox="1"/>
          <p:nvPr>
            <p:ph idx="5" type="subTitle"/>
          </p:nvPr>
        </p:nvSpPr>
        <p:spPr>
          <a:xfrm>
            <a:off x="5909375" y="2235613"/>
            <a:ext cx="226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8"/>
          <p:cNvSpPr txBox="1"/>
          <p:nvPr>
            <p:ph idx="6" type="subTitle"/>
          </p:nvPr>
        </p:nvSpPr>
        <p:spPr>
          <a:xfrm>
            <a:off x="5909375" y="3967325"/>
            <a:ext cx="226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8"/>
          <p:cNvSpPr txBox="1"/>
          <p:nvPr>
            <p:ph idx="7" type="subTitle"/>
          </p:nvPr>
        </p:nvSpPr>
        <p:spPr>
          <a:xfrm>
            <a:off x="968524" y="1890138"/>
            <a:ext cx="2266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0" name="Google Shape;290;p28"/>
          <p:cNvSpPr txBox="1"/>
          <p:nvPr>
            <p:ph idx="8" type="subTitle"/>
          </p:nvPr>
        </p:nvSpPr>
        <p:spPr>
          <a:xfrm>
            <a:off x="3439063" y="1890138"/>
            <a:ext cx="2265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1" name="Google Shape;291;p28"/>
          <p:cNvSpPr txBox="1"/>
          <p:nvPr>
            <p:ph idx="9" type="subTitle"/>
          </p:nvPr>
        </p:nvSpPr>
        <p:spPr>
          <a:xfrm>
            <a:off x="5909375" y="1890138"/>
            <a:ext cx="2265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2" name="Google Shape;292;p28"/>
          <p:cNvSpPr txBox="1"/>
          <p:nvPr>
            <p:ph idx="13" type="subTitle"/>
          </p:nvPr>
        </p:nvSpPr>
        <p:spPr>
          <a:xfrm>
            <a:off x="968524" y="3621825"/>
            <a:ext cx="2266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14" type="subTitle"/>
          </p:nvPr>
        </p:nvSpPr>
        <p:spPr>
          <a:xfrm>
            <a:off x="3439063" y="3621825"/>
            <a:ext cx="2265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15" type="subTitle"/>
          </p:nvPr>
        </p:nvSpPr>
        <p:spPr>
          <a:xfrm>
            <a:off x="5909375" y="3621825"/>
            <a:ext cx="22659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hasCustomPrompt="1" type="title"/>
          </p:nvPr>
        </p:nvSpPr>
        <p:spPr>
          <a:xfrm>
            <a:off x="4351975" y="638350"/>
            <a:ext cx="4078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9"/>
          <p:cNvSpPr txBox="1"/>
          <p:nvPr>
            <p:ph idx="1" type="subTitle"/>
          </p:nvPr>
        </p:nvSpPr>
        <p:spPr>
          <a:xfrm>
            <a:off x="4351975" y="1327275"/>
            <a:ext cx="4078800" cy="41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29"/>
          <p:cNvSpPr txBox="1"/>
          <p:nvPr>
            <p:ph hasCustomPrompt="1" idx="2" type="title"/>
          </p:nvPr>
        </p:nvSpPr>
        <p:spPr>
          <a:xfrm>
            <a:off x="4351975" y="1990612"/>
            <a:ext cx="4078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9"/>
          <p:cNvSpPr txBox="1"/>
          <p:nvPr>
            <p:ph idx="3" type="subTitle"/>
          </p:nvPr>
        </p:nvSpPr>
        <p:spPr>
          <a:xfrm>
            <a:off x="4351975" y="2679529"/>
            <a:ext cx="4078800" cy="41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29"/>
          <p:cNvSpPr txBox="1"/>
          <p:nvPr>
            <p:ph hasCustomPrompt="1" idx="4" type="title"/>
          </p:nvPr>
        </p:nvSpPr>
        <p:spPr>
          <a:xfrm>
            <a:off x="4351975" y="3342874"/>
            <a:ext cx="4078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29"/>
          <p:cNvSpPr txBox="1"/>
          <p:nvPr>
            <p:ph idx="5" type="subTitle"/>
          </p:nvPr>
        </p:nvSpPr>
        <p:spPr>
          <a:xfrm>
            <a:off x="4351975" y="4031799"/>
            <a:ext cx="4078800" cy="41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4" name="Google Shape;304;p30"/>
          <p:cNvSpPr txBox="1"/>
          <p:nvPr>
            <p:ph idx="1" type="subTitle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-GB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-GB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-GB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2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17" name="Google Shape;17;p4"/>
            <p:cNvSpPr/>
            <p:nvPr/>
          </p:nvSpPr>
          <p:spPr>
            <a:xfrm>
              <a:off x="-247298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29354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flipH="1" rot="10800000">
              <a:off x="29354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215751"/>
            <a:ext cx="77040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08" name="Google Shape;308;p31"/>
            <p:cNvSpPr/>
            <p:nvPr/>
          </p:nvSpPr>
          <p:spPr>
            <a:xfrm>
              <a:off x="-125573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-125583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flipH="1" rot="10800000">
              <a:off x="346967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8430777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8430767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18" name="Google Shape;318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19" name="Google Shape;319;p32"/>
              <p:cNvSpPr/>
              <p:nvPr/>
            </p:nvSpPr>
            <p:spPr>
              <a:xfrm flipH="1" rot="10800000">
                <a:off x="-266661" y="2900252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rect b="b" l="l" r="r" t="t"/>
                <a:pathLst>
                  <a:path extrusionOk="0" h="209550" w="181539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6" name="Google Shape;326;p32"/>
            <p:cNvSpPr/>
            <p:nvPr/>
          </p:nvSpPr>
          <p:spPr>
            <a:xfrm flipH="1" rot="10800000">
              <a:off x="293867" y="47973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247298" y="-446215"/>
            <a:ext cx="9638600" cy="6030088"/>
            <a:chOff x="-247298" y="-446215"/>
            <a:chExt cx="9638600" cy="6030088"/>
          </a:xfrm>
        </p:grpSpPr>
        <p:sp>
          <p:nvSpPr>
            <p:cNvPr id="29" name="Google Shape;29;p5"/>
            <p:cNvSpPr/>
            <p:nvPr/>
          </p:nvSpPr>
          <p:spPr>
            <a:xfrm>
              <a:off x="-247298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29354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 flipH="1" rot="10800000">
              <a:off x="-247298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flipH="1" rot="10800000">
              <a:off x="29354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10800000">
              <a:off x="8552592" y="4960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10800000">
              <a:off x="8011752" y="-44621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5055284" y="35625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1583300" y="35625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6"/>
          <p:cNvGrpSpPr/>
          <p:nvPr/>
        </p:nvGrpSpPr>
        <p:grpSpPr>
          <a:xfrm>
            <a:off x="-247298" y="-284290"/>
            <a:ext cx="9638600" cy="5868163"/>
            <a:chOff x="-247298" y="-284290"/>
            <a:chExt cx="9638600" cy="5868163"/>
          </a:xfrm>
        </p:grpSpPr>
        <p:sp>
          <p:nvSpPr>
            <p:cNvPr id="44" name="Google Shape;44;p6"/>
            <p:cNvSpPr/>
            <p:nvPr/>
          </p:nvSpPr>
          <p:spPr>
            <a:xfrm>
              <a:off x="-247298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29354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8552592" y="4119935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flipH="1">
              <a:off x="8011752" y="4615752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flipH="1" rot="10800000">
              <a:off x="-125473" y="123489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flipH="1" rot="10800000">
              <a:off x="-125483" y="-28429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flipH="1" rot="10800000">
              <a:off x="8424002" y="123489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flipH="1" rot="10800000">
              <a:off x="8423992" y="-284290"/>
              <a:ext cx="838710" cy="968121"/>
            </a:xfrm>
            <a:custGeom>
              <a:rect b="b" l="l" r="r" t="t"/>
              <a:pathLst>
                <a:path extrusionOk="0" h="209550" w="181539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720000" y="445025"/>
            <a:ext cx="55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subTitle"/>
          </p:nvPr>
        </p:nvSpPr>
        <p:spPr>
          <a:xfrm>
            <a:off x="720000" y="1652075"/>
            <a:ext cx="4294800" cy="21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4292275" y="1663850"/>
            <a:ext cx="4138500" cy="18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862975" y="1655500"/>
            <a:ext cx="45678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3862975" y="2816925"/>
            <a:ext cx="45678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720000" y="3942625"/>
            <a:ext cx="7704000" cy="64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b="1"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type="ctrTitle"/>
          </p:nvPr>
        </p:nvSpPr>
        <p:spPr>
          <a:xfrm>
            <a:off x="713225" y="1156000"/>
            <a:ext cx="5217000" cy="23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 of a Small Scale ROV for Research Purposes</a:t>
            </a:r>
            <a:endParaRPr/>
          </a:p>
        </p:txBody>
      </p:sp>
      <p:sp>
        <p:nvSpPr>
          <p:cNvPr id="332" name="Google Shape;332;p33"/>
          <p:cNvSpPr txBox="1"/>
          <p:nvPr>
            <p:ph idx="1" type="subTitle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Joshua Hecke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n11585382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Motivation and Objectives</a:t>
            </a:r>
            <a:endParaRPr sz="2500"/>
          </a:p>
        </p:txBody>
      </p:sp>
      <p:sp>
        <p:nvSpPr>
          <p:cNvPr id="404" name="Google Shape;404;p42"/>
          <p:cNvSpPr txBox="1"/>
          <p:nvPr/>
        </p:nvSpPr>
        <p:spPr>
          <a:xfrm>
            <a:off x="4442275" y="1132200"/>
            <a:ext cx="435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Research Objectives: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Develop and test a small scale rov design that can be used to test ML pipelines, in demonstrations on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open days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possibly carry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small payloads.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Create a digital model of the design so buoyancy, equations of motion can be simulated in more detail in the future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 and report the design process and outcomes with plans to open source solutions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443575" y="1132200"/>
            <a:ext cx="3998700" cy="3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Motivation/Rationale: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Address the distinct gap in accessible, low-cost, and modular small-scale ROVs that are computationally equipped for modern research.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Large, work-class vehicles are often financially and logistically prohibitive for academic research and rapid prototyping.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primary objective is to create a versatile testbed for novel Machine Learning (ML) control pipelines and for use in QUT demonstrations.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A Three-Phase Approach to Reach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Outcomes</a:t>
            </a:r>
            <a:endParaRPr sz="2500"/>
          </a:p>
        </p:txBody>
      </p:sp>
      <p:sp>
        <p:nvSpPr>
          <p:cNvPr id="411" name="Google Shape;411;p43"/>
          <p:cNvSpPr txBox="1"/>
          <p:nvPr/>
        </p:nvSpPr>
        <p:spPr>
          <a:xfrm>
            <a:off x="407150" y="3408113"/>
            <a:ext cx="526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Phase 3: Reporting, Testing &amp; Refinement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Testing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Conduct waterproof tests, Manual motion tests and possibly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autonomous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identification tests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Refinement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Use test results to refine a third stage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solution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that has evidence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meeting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research outcomes.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Reporting: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 all outcomes and finalize outcomes into a accessible package(Github repo)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2" name="Google Shape;4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300" y="2536600"/>
            <a:ext cx="1638550" cy="7015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43"/>
          <p:cNvCxnSpPr/>
          <p:nvPr/>
        </p:nvCxnSpPr>
        <p:spPr>
          <a:xfrm>
            <a:off x="5912400" y="2884788"/>
            <a:ext cx="348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43"/>
          <p:cNvCxnSpPr/>
          <p:nvPr/>
        </p:nvCxnSpPr>
        <p:spPr>
          <a:xfrm>
            <a:off x="5717950" y="4139600"/>
            <a:ext cx="348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43"/>
          <p:cNvCxnSpPr/>
          <p:nvPr/>
        </p:nvCxnSpPr>
        <p:spPr>
          <a:xfrm>
            <a:off x="5849100" y="1866400"/>
            <a:ext cx="348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43"/>
          <p:cNvSpPr txBox="1"/>
          <p:nvPr/>
        </p:nvSpPr>
        <p:spPr>
          <a:xfrm>
            <a:off x="407150" y="1355613"/>
            <a:ext cx="540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Phase 1: Research and Design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Research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Research components and materials used in current solutions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Development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Iteratively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design a first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stage solution that meets research outcomes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43"/>
          <p:cNvSpPr txBox="1"/>
          <p:nvPr/>
        </p:nvSpPr>
        <p:spPr>
          <a:xfrm>
            <a:off x="407150" y="2333250"/>
            <a:ext cx="557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Phase 2: Simulation and Prototyping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Simulation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Produce a digital twin that allows simulation of buoyancy and motion in ros2 using Solidworks documentation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Prototyping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Develop a second stage refined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design based off simulation results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8" name="Google Shape;4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713" y="3562687"/>
            <a:ext cx="1987702" cy="11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 title="DraftDesign-No_Fo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727830" y="1021420"/>
            <a:ext cx="1161650" cy="15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4"/>
          <p:cNvSpPr txBox="1"/>
          <p:nvPr>
            <p:ph idx="4294967295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Project </a:t>
            </a:r>
            <a:r>
              <a:rPr lang="en-GB" sz="2500"/>
              <a:t>Gantt</a:t>
            </a:r>
            <a:r>
              <a:rPr lang="en-GB" sz="2500"/>
              <a:t> Chart</a:t>
            </a:r>
            <a:endParaRPr sz="2500"/>
          </a:p>
        </p:txBody>
      </p:sp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6125"/>
            <a:ext cx="9143999" cy="412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5"/>
          <p:cNvSpPr txBox="1"/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</a:t>
            </a:r>
            <a:r>
              <a:rPr lang="en-GB"/>
              <a:t> Progress</a:t>
            </a:r>
            <a:endParaRPr/>
          </a:p>
        </p:txBody>
      </p:sp>
      <p:sp>
        <p:nvSpPr>
          <p:cNvPr id="431" name="Google Shape;431;p45"/>
          <p:cNvSpPr txBox="1"/>
          <p:nvPr>
            <p:ph idx="1" type="subTitle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Phase 1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/>
        </p:nvSpPr>
        <p:spPr>
          <a:xfrm>
            <a:off x="862775" y="1042225"/>
            <a:ext cx="3709200" cy="3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Comprehensive Literature Review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Completed a review of existing ROV designs, informing key design themes and philosophies.</a:t>
            </a:r>
            <a:b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Identified a gap for small-scale, low-cost platforms suitable for research.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Adapted the plan based on new literature half way through design iterations, moving from a 6-thruster to a 4-thruster design to meet size and power constraints.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46"/>
          <p:cNvSpPr txBox="1"/>
          <p:nvPr/>
        </p:nvSpPr>
        <p:spPr>
          <a:xfrm>
            <a:off x="4638250" y="1042225"/>
            <a:ext cx="3672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 Research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Components discovered from the literature review were research for suitability and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accessibility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Components were also investigated for the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compatibility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with the desired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approach.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was then reviewed half was through the design iterations and adjustments were made. The effect was the removal companion computer and internal ESC to meet sizing constraints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46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Research</a:t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/>
        </p:nvSpPr>
        <p:spPr>
          <a:xfrm>
            <a:off x="824250" y="1186500"/>
            <a:ext cx="4714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Milestones Achieved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	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Submitted a comprehensive Risk Assessment (ID: 18339) to the QUT HSE Hub.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Completed multiple design iterations in SolidWorks 2023.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Produced a detailed Bill of Materials (BOM)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Began initial construction and assembly of the watertight enclosure (WTE) prototype.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47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Milestones</a:t>
            </a:r>
            <a:endParaRPr sz="2500"/>
          </a:p>
        </p:txBody>
      </p:sp>
      <p:pic>
        <p:nvPicPr>
          <p:cNvPr id="445" name="Google Shape;4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775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/>
          <p:nvPr>
            <p:ph idx="4294967295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Risk Assessment</a:t>
            </a:r>
            <a:endParaRPr sz="2500"/>
          </a:p>
        </p:txBody>
      </p:sp>
      <p:pic>
        <p:nvPicPr>
          <p:cNvPr id="451" name="Google Shape;4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7" y="1011425"/>
            <a:ext cx="6986376" cy="347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Design Iterations #1</a:t>
            </a:r>
            <a:endParaRPr sz="2500"/>
          </a:p>
        </p:txBody>
      </p:sp>
      <p:pic>
        <p:nvPicPr>
          <p:cNvPr id="457" name="Google Shape;457;p49" title="DraftDesign-No_Foam23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50" y="1030650"/>
            <a:ext cx="4165976" cy="1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9" title="DraftDesign-No_Foam2376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650" y="1252675"/>
            <a:ext cx="4627325" cy="15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9" title="WTE_assembly_Draf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575" y="3023072"/>
            <a:ext cx="6164449" cy="18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Review of Designs 1 </a:t>
            </a:r>
            <a:endParaRPr sz="2500"/>
          </a:p>
        </p:txBody>
      </p:sp>
      <p:sp>
        <p:nvSpPr>
          <p:cNvPr id="465" name="Google Shape;465;p50"/>
          <p:cNvSpPr txBox="1"/>
          <p:nvPr/>
        </p:nvSpPr>
        <p:spPr>
          <a:xfrm>
            <a:off x="629700" y="845605"/>
            <a:ext cx="40728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Initial Concept (Design 1)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Designs started with a 6-thruster vectored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Aluminium Item to mount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thrusters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4”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diameter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enclosure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at 300mm length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 of Pixhawk 6C mini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 of large 18000mAh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lithium-ion battery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Novel Battery switch using automotive relay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3D printed parts to reduce purchasing costs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50"/>
          <p:cNvSpPr txBox="1"/>
          <p:nvPr/>
        </p:nvSpPr>
        <p:spPr>
          <a:xfrm>
            <a:off x="4639375" y="845600"/>
            <a:ext cx="3645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Supervisor Feedback &amp; Redesign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After meeting the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supervisor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said the design is too large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Detail explanation as to why the size was to big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relative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the suggested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approach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from slide 1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Need to reduce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external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profile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7" name="Google Shape;467;p50"/>
          <p:cNvSpPr txBox="1"/>
          <p:nvPr/>
        </p:nvSpPr>
        <p:spPr>
          <a:xfrm>
            <a:off x="4850725" y="3623075"/>
            <a:ext cx="36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outcomes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Smaller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external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profile required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Design Iterations  #2</a:t>
            </a:r>
            <a:endParaRPr sz="2500"/>
          </a:p>
        </p:txBody>
      </p:sp>
      <p:pic>
        <p:nvPicPr>
          <p:cNvPr id="473" name="Google Shape;473;p51" title="Fro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100" y="1767988"/>
            <a:ext cx="4344000" cy="16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1" title="Si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25" y="1417703"/>
            <a:ext cx="4431776" cy="23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4" title="acknowledgement of the traditional owner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Review of Designs 2</a:t>
            </a:r>
            <a:endParaRPr sz="2500"/>
          </a:p>
        </p:txBody>
      </p:sp>
      <p:sp>
        <p:nvSpPr>
          <p:cNvPr id="480" name="Google Shape;480;p52"/>
          <p:cNvSpPr txBox="1"/>
          <p:nvPr/>
        </p:nvSpPr>
        <p:spPr>
          <a:xfrm>
            <a:off x="4908625" y="1442600"/>
            <a:ext cx="26196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Initial Concept (Design 2)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Similar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internal makeup however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changes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the external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profile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made to reduce size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1" name="Google Shape;481;p52"/>
          <p:cNvSpPr txBox="1"/>
          <p:nvPr/>
        </p:nvSpPr>
        <p:spPr>
          <a:xfrm>
            <a:off x="811900" y="1240575"/>
            <a:ext cx="4144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Supervisor Feedback &amp; Redesign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meeting resulted in a major design pivot.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changes: Reduce thrusters to 4, research smaller thrusters, remove companion computer and go straight to ground control, ESC outside of WTE,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smarter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6X autopilot to replace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companion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computer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Due to the size reduction the Li-ion battery is now too large and a more energy dense LiPo battery is required.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5122075" y="3003300"/>
            <a:ext cx="364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outcomes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Less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components inside WTE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Smaller battery for smaller thrusters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Design Iterations #3</a:t>
            </a:r>
            <a:endParaRPr sz="2500"/>
          </a:p>
        </p:txBody>
      </p:sp>
      <p:pic>
        <p:nvPicPr>
          <p:cNvPr id="488" name="Google Shape;488;p53" title="Design3 Simple Ren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31208"/>
            <a:ext cx="4522751" cy="241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3" title="Rough comparision Photo.png"/>
          <p:cNvPicPr preferRelativeResize="0"/>
          <p:nvPr/>
        </p:nvPicPr>
        <p:blipFill rotWithShape="1">
          <a:blip r:embed="rId4">
            <a:alphaModFix/>
          </a:blip>
          <a:srcRect b="11529" l="15748" r="8136" t="-1392"/>
          <a:stretch/>
        </p:blipFill>
        <p:spPr>
          <a:xfrm>
            <a:off x="4848325" y="2731200"/>
            <a:ext cx="4295668" cy="24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3" title="W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0050" y="725100"/>
            <a:ext cx="4883889" cy="1853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4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Review of Designs 3 </a:t>
            </a:r>
            <a:endParaRPr sz="2500"/>
          </a:p>
        </p:txBody>
      </p:sp>
      <p:sp>
        <p:nvSpPr>
          <p:cNvPr id="496" name="Google Shape;496;p54"/>
          <p:cNvSpPr txBox="1"/>
          <p:nvPr/>
        </p:nvSpPr>
        <p:spPr>
          <a:xfrm>
            <a:off x="629700" y="845607"/>
            <a:ext cx="4072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Initial Concept (Design 3)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design now uses a 5400mAh LiPo battery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design is centered on a Blue Robotics 3" diameter watertight enclosure which reduces profile margin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It features an experimental 45-45 degree bracket for the 4 thrusters to provide vectored force.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New camera as companion computer is now removed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New thrusters with smaller profile and external waterproof ESC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7" name="Google Shape;497;p54"/>
          <p:cNvSpPr txBox="1"/>
          <p:nvPr/>
        </p:nvSpPr>
        <p:spPr>
          <a:xfrm>
            <a:off x="4639375" y="845600"/>
            <a:ext cx="3645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Core New Electronic Components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Main Controller: Pixhawk 6X flight controller.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Propulsion: 4x APISQUEEN U2 MINI thrusters with ESC.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Camera: Px4Flow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Power: Tattu 5200mAh 4S (14.8V) LiPo battery.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8" name="Google Shape;498;p54"/>
          <p:cNvSpPr txBox="1"/>
          <p:nvPr/>
        </p:nvSpPr>
        <p:spPr>
          <a:xfrm>
            <a:off x="4405925" y="4140250"/>
            <a:ext cx="364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outcomes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Px4Flow outdated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Missing handling points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5" title="WTE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/>
          <p:nvPr>
            <p:ph idx="4294967295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Design Iterations #4</a:t>
            </a:r>
            <a:endParaRPr sz="2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56" title="Full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6"/>
          <p:cNvSpPr txBox="1"/>
          <p:nvPr>
            <p:ph idx="4294967295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Design Iterations #4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Review of Designs 4</a:t>
            </a:r>
            <a:endParaRPr sz="2500"/>
          </a:p>
        </p:txBody>
      </p:sp>
      <p:sp>
        <p:nvSpPr>
          <p:cNvPr id="516" name="Google Shape;516;p57"/>
          <p:cNvSpPr txBox="1"/>
          <p:nvPr/>
        </p:nvSpPr>
        <p:spPr>
          <a:xfrm>
            <a:off x="629700" y="845607"/>
            <a:ext cx="4072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 SolidWorks Model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New camera mount as design 3’s camera was unsourceable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Smaller relay as battery demand has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decreased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New handle for easier Handling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Camera: Z-1 Mini gimballed camera.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57"/>
          <p:cNvSpPr txBox="1"/>
          <p:nvPr/>
        </p:nvSpPr>
        <p:spPr>
          <a:xfrm>
            <a:off x="4639375" y="845600"/>
            <a:ext cx="36459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Next Steps for the Design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Validate the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designs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buoyancy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through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simulation and add additional volume according to simulations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Investigate wire connections inside WTE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Design Ground station connection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Investigate Experimental 45-45 mount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Prototype to validate custom 3D printed mounting solutions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Procurement &amp; Initial Prototyping Status</a:t>
            </a:r>
            <a:endParaRPr sz="2500"/>
          </a:p>
        </p:txBody>
      </p:sp>
      <p:sp>
        <p:nvSpPr>
          <p:cNvPr id="523" name="Google Shape;523;p58"/>
          <p:cNvSpPr txBox="1"/>
          <p:nvPr/>
        </p:nvSpPr>
        <p:spPr>
          <a:xfrm>
            <a:off x="629700" y="845588"/>
            <a:ext cx="40728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Bill of Materials (BOM) &amp; Procurement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full BOM has been produced.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Total estimated cost for all components is currently at ~$3000.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All critical long-lead items have been received, including the flight controller, thrusters, and enclosure components.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Mounting hardware is on order; the power sensor is on reorder.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4" name="Google Shape;524;p58"/>
          <p:cNvSpPr txBox="1"/>
          <p:nvPr/>
        </p:nvSpPr>
        <p:spPr>
          <a:xfrm>
            <a:off x="4639375" y="845600"/>
            <a:ext cx="3645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Initial Prototype Assembly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To validate the SolidWorks design, the initial construction of the WTE has started.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internal electronics tray has been assembled, mounting the Pixhawk 6X, PDB-XT60, and Fathom-X boards.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test-fitting confirmed the components fit well, with only minor modifications needed for mounting holes.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650"/>
            <a:ext cx="9144000" cy="452886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9"/>
          <p:cNvSpPr txBox="1"/>
          <p:nvPr>
            <p:ph idx="4294967295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Condensed BOM</a:t>
            </a:r>
            <a:endParaRPr sz="2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0" title="worksho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1" title="progres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2007425" y="0"/>
            <a:ext cx="50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Project Overview</a:t>
            </a:r>
            <a:endParaRPr sz="2500"/>
          </a:p>
        </p:txBody>
      </p:sp>
      <p:sp>
        <p:nvSpPr>
          <p:cNvPr id="343" name="Google Shape;343;p35"/>
          <p:cNvSpPr txBox="1"/>
          <p:nvPr>
            <p:ph idx="1" type="body"/>
          </p:nvPr>
        </p:nvSpPr>
        <p:spPr>
          <a:xfrm>
            <a:off x="256000" y="865875"/>
            <a:ext cx="5337900" cy="18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Task Description: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project involves designing, building, and programming a miniature autonomous underwater vehicle to serve as a demonstrator for educational outreach and testing platform for underwater robotics research. The objective of this project is to create a small-scale submersible capable of controlled diving, surfacing, and maneuvering in test tanks or demonstration pools. </a:t>
            </a:r>
            <a:br>
              <a:rPr lang="en-GB"/>
            </a:br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25" y="2832749"/>
            <a:ext cx="4906875" cy="16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5518400" y="684250"/>
            <a:ext cx="300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final demonstrator should include: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rabicPeriod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Perform pre-programmed missions including data collection.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rabicPeriod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Help Complement ongoing research with our BlueROV ROV by providing a cost-effective platform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rabicPeriod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Help guide algorithm development, open day demonstrations, and initial machine learning pipeline testing.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1101625" y="4423975"/>
            <a:ext cx="40434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Photo of suggested approach by supervisor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2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Project Outcomes and Broader Impact</a:t>
            </a:r>
            <a:endParaRPr sz="2500"/>
          </a:p>
        </p:txBody>
      </p:sp>
      <p:sp>
        <p:nvSpPr>
          <p:cNvPr id="546" name="Google Shape;546;p62"/>
          <p:cNvSpPr txBox="1"/>
          <p:nvPr/>
        </p:nvSpPr>
        <p:spPr>
          <a:xfrm>
            <a:off x="822175" y="1112925"/>
            <a:ext cx="30000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Expected Outcomes: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AutoNum type="arabicPeriod"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fully assembled and operational small-scale underwater ROV.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AutoNum type="arabicPeriod"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Complete Computer-Aided Design (CAD) drawings and a detailed Bill of Materials (BOM) for the final design.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AutoNum type="arabicPeriod"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 system software with a camera view.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AutoNum type="arabicPeriod"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final report detailing the design methodology, validation, and performance results.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7" name="Google Shape;547;p62"/>
          <p:cNvSpPr txBox="1"/>
          <p:nvPr/>
        </p:nvSpPr>
        <p:spPr>
          <a:xfrm>
            <a:off x="3822175" y="1112925"/>
            <a:ext cx="36897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Benefits &amp; Impact: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Academic &amp; Research: Creates a versatile, low-cost testbed for QUT demonstrations and future student projects, enabling hands-on learning in marine robotics, control systems, and sensor integration.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Future Innovation: Provides an adaptable platform for testing novel Machine Learning (ML) control pipelines, serving as a foundation for more advanced research.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Sustainability: Delivers a long-term, economically sustainable asset through a modular and repairable design using COTS components, maximizing the return on investment and ensuring knowledge transfer to future teams.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8" name="Google Shape;5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875" y="3653800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875" y="1619450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1875" y="2636625"/>
            <a:ext cx="7810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3"/>
          <p:cNvSpPr txBox="1"/>
          <p:nvPr>
            <p:ph type="title"/>
          </p:nvPr>
        </p:nvSpPr>
        <p:spPr>
          <a:xfrm>
            <a:off x="720000" y="268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Conclusion and Future Directions</a:t>
            </a:r>
            <a:endParaRPr sz="2500"/>
          </a:p>
        </p:txBody>
      </p:sp>
      <p:sp>
        <p:nvSpPr>
          <p:cNvPr id="556" name="Google Shape;556;p63"/>
          <p:cNvSpPr txBox="1"/>
          <p:nvPr/>
        </p:nvSpPr>
        <p:spPr>
          <a:xfrm>
            <a:off x="720000" y="1016175"/>
            <a:ext cx="3623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Phase 1 complete: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literature review, CAD mechanical design, and component procurement are finalized.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4-thruster vectored configuration is optimized for size and power, with a 30-minute theoretical runtime confirmed by power budget analysis.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With most components on hand, the project transitions from theoretical design to physical assembly and integration.</a:t>
            </a:r>
            <a:endParaRPr/>
          </a:p>
        </p:txBody>
      </p:sp>
      <p:sp>
        <p:nvSpPr>
          <p:cNvPr id="557" name="Google Shape;557;p63"/>
          <p:cNvSpPr txBox="1"/>
          <p:nvPr/>
        </p:nvSpPr>
        <p:spPr>
          <a:xfrm>
            <a:off x="4755750" y="908475"/>
            <a:ext cx="3454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Future Work: </a:t>
            </a: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The start of Phase 2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Assembly &amp; System Integration This phase involves the complete physical assembly of the ROV frame and the integration of the internal electronics tray, including the Pixhawk 6X, PDB, and Fathom-X boards.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</a:pPr>
            <a:r>
              <a:rPr lang="en-GB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tasks include flashing the ArduSub firmware , designing buoyancy modules based on the final mass , and simulating the ROV in ROS2/Gazebo to validate the control algorithms prior to physical testing.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>
            <p:ph type="title"/>
          </p:nvPr>
        </p:nvSpPr>
        <p:spPr>
          <a:xfrm>
            <a:off x="1797150" y="692950"/>
            <a:ext cx="55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563" name="Google Shape;563;p64"/>
          <p:cNvSpPr txBox="1"/>
          <p:nvPr>
            <p:ph idx="1" type="subTitle"/>
          </p:nvPr>
        </p:nvSpPr>
        <p:spPr>
          <a:xfrm>
            <a:off x="395100" y="1335725"/>
            <a:ext cx="8353800" cy="28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Hur, B., &amp; Alvi, M. (2022)</a:t>
            </a:r>
            <a:r>
              <a:rPr lang="en-GB" sz="1000"/>
              <a:t>. Educational Small Scale Underwater Robot Development via a Capstone Project in Engineering Technology. ASEE Annual Conference and Exposition, Conference Proceedings.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Jothikrishna, K., Rithika, S. M., Swetha, S. V., &amp; Kavitha, K. (2023). Remotely Operated Underwater Vehicle (ROV). 2023 2nd International Conference on Advancements in Electrical, Electronics, Communication, Computing and Automation (ICAECA), 1–4. https://doi.org/10.1109/ICAECA56562.2023.10200265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Manos, N., Kavallieratou, E., &amp; Vasilopoulos, N. (2024). Kalypso: An inspection AUV for aquaculture. Probe - Fishery Science &amp; Aquaculture, 6(1), 2239. https://doi.org/10.18686/fsa2239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Sabri, W. M. A. B. W., Zabidi, I. R., Musthalib, M. A. M. A., Muhamad, Z. A., Hazman, M. I. M., Yusof, M. S. M., Naing, L., &amp; Abidin, Z. Z. (2017). Low-cost remotely operated underwater vehicle for underwater observation purposes. 2017 IEEE 7th International Conference on Underwater System Technology: Theory and Applications (USYS), 1–5. https://doi.org/10.1109/USYS.2017.8309444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Wang, W., Pang, S., Wu, T., &amp; Han, B. (2019). ArduinoSub—A Low-Cost ROV Kit for Ocean Engineering Education. OCEANS 2019 MTS/IEEE SEATTLE, 1–6. https://doi.org/10.23919/OCEANS40490.2019.8962404</a:t>
            </a:r>
            <a:endParaRPr sz="1000"/>
          </a:p>
        </p:txBody>
      </p:sp>
      <p:sp>
        <p:nvSpPr>
          <p:cNvPr id="564" name="Google Shape;564;p64"/>
          <p:cNvSpPr txBox="1"/>
          <p:nvPr>
            <p:ph type="title"/>
          </p:nvPr>
        </p:nvSpPr>
        <p:spPr>
          <a:xfrm>
            <a:off x="1797150" y="0"/>
            <a:ext cx="554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</a:t>
            </a: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/>
          <p:nvPr>
            <p:ph type="title"/>
          </p:nvPr>
        </p:nvSpPr>
        <p:spPr>
          <a:xfrm>
            <a:off x="2052450" y="0"/>
            <a:ext cx="50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Project Breakdown</a:t>
            </a:r>
            <a:endParaRPr sz="2500"/>
          </a:p>
        </p:txBody>
      </p:sp>
      <p:sp>
        <p:nvSpPr>
          <p:cNvPr id="352" name="Google Shape;352;p36"/>
          <p:cNvSpPr txBox="1"/>
          <p:nvPr>
            <p:ph idx="1" type="body"/>
          </p:nvPr>
        </p:nvSpPr>
        <p:spPr>
          <a:xfrm>
            <a:off x="295250" y="1060675"/>
            <a:ext cx="5625000" cy="32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Research Topic:</a:t>
            </a:r>
            <a:r>
              <a:rPr lang="en-GB"/>
              <a:t> </a:t>
            </a:r>
            <a:r>
              <a:rPr lang="en-GB"/>
              <a:t>Development of a Small Scale ROV for Research Purposes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b="1" lang="en-GB"/>
              <a:t>Research Question:</a:t>
            </a:r>
            <a:r>
              <a:rPr lang="en-GB"/>
              <a:t> </a:t>
            </a:r>
            <a:r>
              <a:rPr lang="en-GB"/>
              <a:t>How can a modular, small-scale ROV platform be developed using primarily Commercial Off-The-Shelf components to create a cost-effective and adaptable tool for undergraduate-level robotics education and system testing?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Research Problem:</a:t>
            </a:r>
            <a:r>
              <a:rPr lang="en-GB"/>
              <a:t> Currently the BlueROV2 ROV that QUT owns is too large and use requires additional steps </a:t>
            </a:r>
            <a:r>
              <a:rPr lang="en-GB"/>
              <a:t>including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QUT pool approval and/or offsite setup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Difficult manual handling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This larger platform can be overkill for small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project aims to design a smaller </a:t>
            </a:r>
            <a:r>
              <a:rPr lang="en-GB"/>
              <a:t>solution which directly solves these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999" y="731950"/>
            <a:ext cx="2774101" cy="208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6"/>
          <p:cNvSpPr/>
          <p:nvPr/>
        </p:nvSpPr>
        <p:spPr>
          <a:xfrm rot="5400000">
            <a:off x="7178425" y="3218825"/>
            <a:ext cx="404400" cy="23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7207500" y="3912425"/>
            <a:ext cx="7626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sz="4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713225" y="2384250"/>
            <a:ext cx="43443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  <a:r>
              <a:rPr lang="en-GB"/>
              <a:t>iterature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Review</a:t>
            </a:r>
            <a:endParaRPr/>
          </a:p>
        </p:txBody>
      </p:sp>
      <p:sp>
        <p:nvSpPr>
          <p:cNvPr id="361" name="Google Shape;361;p37"/>
          <p:cNvSpPr txBox="1"/>
          <p:nvPr>
            <p:ph idx="1" type="subTitle"/>
          </p:nvPr>
        </p:nvSpPr>
        <p:spPr>
          <a:xfrm>
            <a:off x="713225" y="3300150"/>
            <a:ext cx="4344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~60-70 papers were identified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/>
        </p:nvSpPr>
        <p:spPr>
          <a:xfrm>
            <a:off x="727075" y="774050"/>
            <a:ext cx="5313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ROV Focus: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Based on components mentioned, likely references the BlueROV2 or similar, focusing on surveillance, inspection, and mapping.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Design Philosophy: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Emphasizes modularity, stabilized frame, ease of operation, and high maneuverability with 5 Degrees of Freedom (DOF) using vectored thrusters.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Technologies: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Controller: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Raspberry Pi with Pixhawk running ArduSub.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Structure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Open-frame structure; polyurethane foam for buoyancy.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Propulsion: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Six thrusters (4 vectored horizontal, 2 vertical) with integrated ESCs.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Sensors: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Cameras, depth, temperature, pressure sensors. Suggests future addition of SONAR.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Communication: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Tether with Fathom-X interface boards (Ethernet).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Power: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Lithium-polymer battery pack.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Relevance to Small Scale: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The modular hardware (Pi, Pixhawk) and open-source software stack is directly applicable and scalable to smaller designs. The 6-thruster vectored configuration is effective for maneuverability in smaller frames.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1392750" y="0"/>
            <a:ext cx="63585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384655"/>
                </a:solidFill>
                <a:latin typeface="Outfit"/>
                <a:ea typeface="Outfit"/>
                <a:cs typeface="Outfit"/>
                <a:sym typeface="Outfit"/>
              </a:rPr>
              <a:t>Modular Observation ROV(BlueROV2)</a:t>
            </a:r>
            <a:endParaRPr b="1" sz="2500">
              <a:solidFill>
                <a:srgbClr val="38465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6384525" y="3437275"/>
            <a:ext cx="21051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Photo of the rov used in the paper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3854100" y="4665875"/>
            <a:ext cx="1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Jothikrishna et al. (2023)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074" y="2019550"/>
            <a:ext cx="2892649" cy="12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/>
        </p:nvSpPr>
        <p:spPr>
          <a:xfrm>
            <a:off x="727075" y="1055875"/>
            <a:ext cx="5313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ROV Focus: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ArduinoSub, an observation-class ROV designed as an educational kit for middle school to university students.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Design Philosophy: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Prioritize low cost (under $1000) and accessibility by using Commercial Off-The-Shelf (COTS) parts wherever possible.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Technologies: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Controller: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Arduino Mega 2560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Structure: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Polyethylene pipes.    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Propulsion: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Four thrusters with integrated ESCs  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Sensors: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Includes a 9-axis IMU (MPU-9250) and a depth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sensor (MS5837-30BA).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Camera: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Analog HD CCTV camera mounted on a tilt servo.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Power: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Powered by eight 21700 lithium-ion batteries in a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4S2P configuration, housed in external tubes.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Relevance to Small Scale: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Demonstrates a successful low-cost approach using accessible Arduino platform and COTS materials, highly relevant for budget-conscious small ROV projects.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1392750" y="0"/>
            <a:ext cx="63585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384655"/>
                </a:solidFill>
                <a:latin typeface="Outfit"/>
                <a:ea typeface="Outfit"/>
                <a:cs typeface="Outfit"/>
                <a:sym typeface="Outfit"/>
              </a:rPr>
              <a:t>ArduinoSub: Leveraging Low-Cost Components for Education</a:t>
            </a:r>
            <a:endParaRPr b="1" sz="2500">
              <a:solidFill>
                <a:srgbClr val="38465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77" name="Google Shape;3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450" y="1618675"/>
            <a:ext cx="2785325" cy="222826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9"/>
          <p:cNvSpPr txBox="1"/>
          <p:nvPr/>
        </p:nvSpPr>
        <p:spPr>
          <a:xfrm>
            <a:off x="6239575" y="4113700"/>
            <a:ext cx="21051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Photo of ArduinoSub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3854100" y="4665875"/>
            <a:ext cx="14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Wang et al. (2019)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/>
        </p:nvSpPr>
        <p:spPr>
          <a:xfrm>
            <a:off x="336275" y="859475"/>
            <a:ext cx="569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1392750" y="0"/>
            <a:ext cx="63585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384655"/>
                </a:solidFill>
                <a:latin typeface="Outfit"/>
                <a:ea typeface="Outfit"/>
                <a:cs typeface="Outfit"/>
                <a:sym typeface="Outfit"/>
              </a:rPr>
              <a:t>Hybrid ROV - Capstone Project</a:t>
            </a:r>
            <a:endParaRPr b="1" sz="2500">
              <a:solidFill>
                <a:srgbClr val="38465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6405225" y="3906625"/>
            <a:ext cx="21051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Photo of the rov designed in the paper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6525225" y="4645275"/>
            <a:ext cx="198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Hur, B., &amp; Alvi, M. (2022)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8" name="Google Shape;3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663" y="1368550"/>
            <a:ext cx="2782225" cy="213014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0"/>
          <p:cNvSpPr txBox="1"/>
          <p:nvPr/>
        </p:nvSpPr>
        <p:spPr>
          <a:xfrm>
            <a:off x="716975" y="748850"/>
            <a:ext cx="53130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ROV Focus: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Small-scale educational Hybrid ROV for shallow channel survey/exploration and MATE competitions. Operates tethered (manual) and tetherless (autonomous).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Design Philosophy: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Educational platform for underwater robotics, enabling dual ROV/AUV modes and sensor data collection, including autonomous depth profiling.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Technologies: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Controller: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Raspberry Pi Zero W (ROV), Raspberry Pi 3 B+ (Base Station).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Structure: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Aluminum extrusion frame, waterproof enclosure.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Propulsion: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Six thrusters with ESCs and 16-Channel PWM/Servo Driver.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Sensors: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IMU, GPS, Pressure, Sonar, Water temperature.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Camera: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2.1 MP HD-SDI Camera, two LED lights.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Power: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12V Battery pack; tether-powered option.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Communication: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Detachable tether, WiFi (surfaced).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Relevance to Small Scale: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Robust, modular aluminum frame for prototyping. Hybrid tethered/tetherless design demonstrates small platform flexibility. Uses accessible components (Raspberry Pi, standard sensors).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/>
        </p:nvSpPr>
        <p:spPr>
          <a:xfrm>
            <a:off x="720475" y="675450"/>
            <a:ext cx="53262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ROV Focus: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Kalypso, a hybrid Autonomous Underwater Vehicle (AUV) and Remotely Operated Vehicle (ROV) designed for aquaculture inspection and intervention in the Mediterranean.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Design Philosophy: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Enhance aquaculture management via dual modes: AUV for autonomous net inspection and ROV for teleoperated intervention. Prioritizes cost-effectiveness through 3D printing.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Key Technologies: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Controller: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Pixhawk board, Raspberry Pi 3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Mini PC.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Structure: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3D printed main body, acrylic tube WTE 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Propulsion: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Eight thrusters providing 6 Degrees of Freedom (DOF).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Sensors: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Leak sensors, underwater ultrasonic sensors, twin cameras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IMU, compass, distance sensors </a:t>
            </a: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Power: 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Two 14.8V, 10,000 mAh LiPo batteries.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Software: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Custom navigation algorithms and vision-based hole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detection procedures.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Relevance to Small Scale:</a:t>
            </a: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3D printing provides adaptable, cost-effective construction for custom small-scale ROVs. The multi-board control architecture, distributing tasks across processors, is scalable to smaller platforms.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1392750" y="0"/>
            <a:ext cx="63585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384655"/>
                </a:solidFill>
                <a:latin typeface="Outfit"/>
                <a:ea typeface="Outfit"/>
                <a:cs typeface="Outfit"/>
                <a:sym typeface="Outfit"/>
              </a:rPr>
              <a:t>Hybrid AUV/ROV for Aquaculture</a:t>
            </a:r>
            <a:endParaRPr b="1" sz="2500">
              <a:solidFill>
                <a:srgbClr val="38465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6428713" y="3540825"/>
            <a:ext cx="21051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Photo of the rov design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6249150" y="4693475"/>
            <a:ext cx="1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Manos et al. (2024)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8" name="Google Shape;3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600" y="1674824"/>
            <a:ext cx="3325475" cy="16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